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32" r:id="rId3"/>
    <p:sldId id="463" r:id="rId5"/>
    <p:sldId id="464" r:id="rId6"/>
    <p:sldId id="465" r:id="rId7"/>
    <p:sldId id="466" r:id="rId8"/>
    <p:sldId id="467" r:id="rId9"/>
    <p:sldId id="435" r:id="rId10"/>
    <p:sldId id="449" r:id="rId11"/>
    <p:sldId id="439" r:id="rId12"/>
    <p:sldId id="436" r:id="rId13"/>
    <p:sldId id="446" r:id="rId14"/>
    <p:sldId id="447" r:id="rId15"/>
    <p:sldId id="437" r:id="rId16"/>
    <p:sldId id="438" r:id="rId17"/>
    <p:sldId id="460" r:id="rId18"/>
    <p:sldId id="462" r:id="rId19"/>
    <p:sldId id="448" r:id="rId20"/>
    <p:sldId id="461" r:id="rId21"/>
    <p:sldId id="445" r:id="rId22"/>
    <p:sldId id="434" r:id="rId23"/>
    <p:sldId id="433" r:id="rId24"/>
    <p:sldId id="468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HDR</a:t>
            </a:r>
            <a:r>
              <a:rPr lang="zh-CN" altLang="en-US"/>
              <a:t>可保留更多亮部和暗部细节，对比度更高。</a:t>
            </a:r>
            <a:endParaRPr lang="zh-CN" altLang="en-US"/>
          </a:p>
          <a:p>
            <a:r>
              <a:rPr lang="zh-CN" altLang="en-US" b="1"/>
              <a:t>HDR的好处有</a:t>
            </a:r>
            <a:r>
              <a:rPr lang="zh-CN" altLang="en-US"/>
              <a:t>：</a:t>
            </a:r>
            <a:endParaRPr lang="zh-CN" altLang="en-US"/>
          </a:p>
          <a:p>
            <a:r>
              <a:rPr lang="zh-CN" altLang="en-US"/>
              <a:t>存储位数更多，可以保留更高的颜色精度</a:t>
            </a:r>
            <a:endParaRPr lang="zh-CN" altLang="en-US"/>
          </a:p>
          <a:p>
            <a:r>
              <a:rPr lang="zh-CN" altLang="en-US"/>
              <a:t>可以存储&gt;1的颜色值，后期再用Tonemapping映射，保留更多亮部细节</a:t>
            </a:r>
            <a:endParaRPr lang="zh-CN" altLang="en-US"/>
          </a:p>
          <a:p>
            <a:r>
              <a:rPr lang="zh-CN" altLang="en-US"/>
              <a:t>屏幕后期的控制力更强，如Bloom的阈值可以设置为&gt;1，提取最亮部分</a:t>
            </a:r>
            <a:endParaRPr lang="zh-CN" altLang="en-US"/>
          </a:p>
          <a:p>
            <a:r>
              <a:rPr lang="zh-CN" altLang="en-US" b="1"/>
              <a:t>HDR的缺陷有</a:t>
            </a:r>
            <a:r>
              <a:rPr lang="zh-CN" altLang="en-US"/>
              <a:t>：</a:t>
            </a:r>
            <a:endParaRPr lang="zh-CN" altLang="en-US"/>
          </a:p>
          <a:p>
            <a:r>
              <a:rPr lang="zh-CN" altLang="en-US"/>
              <a:t>需要更大的存储空间，渲染速度也会下降</a:t>
            </a:r>
            <a:endParaRPr lang="zh-CN" altLang="en-US"/>
          </a:p>
          <a:p>
            <a:r>
              <a:rPr lang="zh-CN" altLang="en-US"/>
              <a:t>一些硬件并不支持HDR</a:t>
            </a:r>
            <a:endParaRPr lang="zh-CN" altLang="en-US"/>
          </a:p>
          <a:p>
            <a:r>
              <a:rPr lang="zh-CN" altLang="en-US"/>
              <a:t>一旦使用了HDR将无法利用硬件的抗锯齿功能（可通过屏幕后期来弥补）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>
                <a:sym typeface="+mn-ea"/>
              </a:rPr>
              <a:t>Bloom</a:t>
            </a:r>
            <a:endParaRPr lang="en-US" altLang="zh-CN"/>
          </a:p>
          <a:p>
            <a:r>
              <a:rPr lang="zh-CN" altLang="en-US"/>
              <a:t>泛光、光溢出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>
                <a:sym typeface="+mn-ea"/>
              </a:rPr>
              <a:t>Depth of field</a:t>
            </a:r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>
                <a:sym typeface="+mn-ea"/>
              </a:rPr>
              <a:t>LUT</a:t>
            </a:r>
            <a:endParaRPr lang="en-US" altLang="zh-CN"/>
          </a:p>
          <a:p>
            <a:r>
              <a:rPr lang="zh-CN" altLang="en-US"/>
              <a:t>颜色会更加鲜艳</a:t>
            </a: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>
                <a:sym typeface="+mn-ea"/>
              </a:rPr>
              <a:t>Volumetric Light</a:t>
            </a:r>
            <a:endParaRPr lang="en-US" altLang="zh-CN"/>
          </a:p>
          <a:p>
            <a:r>
              <a:rPr lang="zh-CN" altLang="en-US"/>
              <a:t>体渲染：</a:t>
            </a:r>
            <a:endParaRPr lang="zh-CN" altLang="en-US"/>
          </a:p>
          <a:p>
            <a:r>
              <a:rPr lang="zh-CN" altLang="en-US"/>
              <a:t>体积光、</a:t>
            </a:r>
            <a:r>
              <a:rPr lang="zh-CN" altLang="en-US"/>
              <a:t>体积云、体积雾</a:t>
            </a:r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 b="1"/>
              <a:t>Deferred Render </a:t>
            </a:r>
            <a:endParaRPr lang="en-US" altLang="zh-CN" b="1"/>
          </a:p>
          <a:p>
            <a:r>
              <a:rPr lang="zh-CN" altLang="en-US" b="1"/>
              <a:t>优点：</a:t>
            </a:r>
            <a:endParaRPr lang="zh-CN" altLang="en-US" b="1"/>
          </a:p>
          <a:p>
            <a:r>
              <a:rPr lang="en-US" altLang="zh-CN"/>
              <a:t>复杂度仅O(n+m)。</a:t>
            </a:r>
            <a:endParaRPr lang="en-US" altLang="zh-CN"/>
          </a:p>
          <a:p>
            <a:r>
              <a:rPr lang="en-US" altLang="zh-CN"/>
              <a:t>只渲染可见的像素，节省计算量。</a:t>
            </a:r>
            <a:endParaRPr lang="en-US" altLang="zh-CN"/>
          </a:p>
          <a:p>
            <a:r>
              <a:rPr lang="en-US" altLang="zh-CN"/>
              <a:t>用更少的shader。</a:t>
            </a:r>
            <a:endParaRPr lang="en-US" altLang="zh-CN"/>
          </a:p>
          <a:p>
            <a:r>
              <a:rPr lang="en-US" altLang="zh-CN"/>
              <a:t>对后处理支持良好。</a:t>
            </a:r>
            <a:endParaRPr lang="en-US" altLang="zh-CN"/>
          </a:p>
          <a:p>
            <a:r>
              <a:rPr lang="en-US" altLang="zh-CN"/>
              <a:t>在大量光源的场景优势尤其明显。</a:t>
            </a:r>
            <a:endParaRPr lang="en-US" altLang="zh-CN"/>
          </a:p>
          <a:p>
            <a:r>
              <a:rPr lang="zh-CN" altLang="en-US" b="1"/>
              <a:t>缺点：</a:t>
            </a:r>
            <a:endParaRPr lang="zh-CN" altLang="en-US" b="1"/>
          </a:p>
          <a:p>
            <a:r>
              <a:rPr lang="zh-CN" altLang="en-US"/>
              <a:t>内存开销较大。</a:t>
            </a:r>
            <a:endParaRPr lang="zh-CN" altLang="en-US"/>
          </a:p>
          <a:p>
            <a:r>
              <a:rPr lang="zh-CN" altLang="en-US"/>
              <a:t>读写G-buffer的内存带宽用量是性能瓶颈。</a:t>
            </a:r>
            <a:endParaRPr lang="zh-CN" altLang="en-US"/>
          </a:p>
          <a:p>
            <a:r>
              <a:rPr lang="zh-CN" altLang="en-US"/>
              <a:t>对透明物体的渲染存在问题。在这点上需要结合正向渲染进行渲染。</a:t>
            </a:r>
            <a:endParaRPr lang="zh-CN" altLang="en-US"/>
          </a:p>
          <a:p>
            <a:r>
              <a:rPr lang="zh-CN" altLang="en-US"/>
              <a:t>对多重采样抗锯齿（MultiSampling Anti-Aliasing, MSAA）的支持不友好，主要因为需开启MRT。</a:t>
            </a:r>
            <a:endParaRPr lang="zh-CN" altLang="en-US"/>
          </a:p>
          <a:p>
            <a:r>
              <a:rPr lang="zh-CN" altLang="en-US"/>
              <a:t>由于Deferred Shading的Deferred阶段是在完全基于G-Buffer的屏幕空间进行，这也导致了物体材质信息的缺失，这样在处理多变的渲染风格时就需要额外的操作。</a:t>
            </a:r>
            <a:endParaRPr lang="zh-CN" altLang="en-US"/>
          </a:p>
          <a:p>
            <a:endParaRPr lang="en-US" altLang="zh-CN" b="1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 b="1"/>
              <a:t>Forward+</a:t>
            </a:r>
            <a:endParaRPr lang="en-US" altLang="zh-CN" b="1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>
                <a:sym typeface="+mn-ea"/>
              </a:rPr>
              <a:t>screen space reflections</a:t>
            </a:r>
            <a:endParaRPr lang="en-US" altLang="zh-CN">
              <a:sym typeface="+mn-ea"/>
            </a:endParaRPr>
          </a:p>
          <a:p>
            <a:r>
              <a:rPr lang="zh-CN" altLang="en-US"/>
              <a:t>屏幕空间反射</a:t>
            </a:r>
            <a:endParaRPr lang="zh-CN" altLang="en-US"/>
          </a:p>
          <a:p>
            <a:r>
              <a:rPr lang="zh-CN" altLang="en-US"/>
              <a:t>屏幕空间折射</a:t>
            </a:r>
            <a:endParaRPr lang="zh-CN" altLang="en-US"/>
          </a:p>
          <a:p>
            <a:r>
              <a:rPr lang="zh-CN" altLang="en-US"/>
              <a:t>屏幕空间</a:t>
            </a:r>
            <a:r>
              <a:rPr lang="en-US" altLang="zh-CN"/>
              <a:t>AO</a:t>
            </a:r>
            <a:endParaRPr lang="en-US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virtual texture</a:t>
            </a:r>
            <a:endParaRPr lang="en-US" altLang="zh-CN"/>
          </a:p>
          <a:p>
            <a:r>
              <a:rPr lang="en-US" altLang="zh-CN"/>
              <a:t>Virtual Texture是由id Software提出，用来解决Texture加载问题的一套解决方案，不仅解决了带宽和内存问题，还带来了其它的好处。</a:t>
            </a:r>
            <a:endParaRPr lang="en-US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t>Nvidia通过神经网络超分辨率采样（DLSS），将低分辨率渲染的G buffer（Normla，depth，RGB）放大到2K甚至4K 实现高性能渲染。</a:t>
            </a:r>
          </a:p>
          <a:p>
            <a:r>
              <a:rPr lang="zh-CN"/>
              <a:t>https://news.developer.nvidia.com/dlss-what-does-it-mean-for-game-developers/</a:t>
            </a:r>
            <a:endParaRPr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 模型网格（Model Mesh）</a:t>
            </a:r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光线追踪渲染管线</a:t>
            </a:r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上：光栅化阴影；下：光线追踪阴影</a:t>
            </a:r>
            <a:endParaRPr lang="zh-CN" altLang="en-US"/>
          </a:p>
          <a:p>
            <a:r>
              <a:rPr lang="zh-CN" altLang="en-US"/>
              <a:t>https://developer.nvidia.com/zh-cn/rtx/raytracing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 贴图材质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动作/动画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凹凸贴图 </a:t>
            </a:r>
            <a:r>
              <a:rPr lang="en-US" altLang="zh-CN"/>
              <a:t>--&gt; </a:t>
            </a:r>
            <a:r>
              <a:rPr lang="zh-CN" altLang="en-US"/>
              <a:t>法线贴图 </a:t>
            </a:r>
            <a:r>
              <a:rPr lang="en-US" altLang="zh-CN"/>
              <a:t>--&gt; </a:t>
            </a:r>
            <a:r>
              <a:rPr lang="zh-CN" altLang="en-US"/>
              <a:t>视差映射贴图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曲面细分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>
                <a:sym typeface="+mn-ea"/>
              </a:rPr>
              <a:t>PBR</a:t>
            </a:r>
            <a:endParaRPr lang="en-US" altLang="zh-CN"/>
          </a:p>
          <a:p>
            <a:r>
              <a:rPr lang="zh-CN" altLang="en-US"/>
              <a:t>金属和塑料的区分更加明显。</a:t>
            </a:r>
            <a:endParaRPr lang="zh-CN" altLang="en-US"/>
          </a:p>
          <a:p>
            <a:r>
              <a:rPr lang="zh-CN" altLang="en-US"/>
              <a:t>光照模型：</a:t>
            </a:r>
            <a:r>
              <a:rPr lang="en-US" altLang="zh-CN"/>
              <a:t>lambert(</a:t>
            </a:r>
            <a:r>
              <a:rPr lang="zh-CN" altLang="en-US"/>
              <a:t>兰伯特</a:t>
            </a:r>
            <a:r>
              <a:rPr lang="en-US" altLang="zh-CN"/>
              <a:t>) ---&gt; Phong ---&gt; Blinn-phong  ---&gt; PBR</a:t>
            </a:r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sub surface scattering</a:t>
            </a:r>
            <a:endParaRPr lang="zh-CN" altLang="en-US"/>
          </a:p>
          <a:p>
            <a:r>
              <a:rPr lang="zh-CN" altLang="en-US"/>
              <a:t>次</a:t>
            </a:r>
            <a:r>
              <a:rPr lang="zh-CN" altLang="en-US"/>
              <a:t>表面散射</a:t>
            </a:r>
            <a:endParaRPr lang="zh-CN" altLang="en-US"/>
          </a:p>
          <a:p>
            <a:r>
              <a:rPr lang="zh-CN" altLang="en-US"/>
              <a:t>光在穿过透明物体表面后，会在物体内部多次折射反射吸收，最终从物体表面的另外一个地方射出。</a:t>
            </a:r>
            <a:endParaRPr lang="zh-CN" altLang="en-US"/>
          </a:p>
          <a:p>
            <a:r>
              <a:rPr lang="zh-CN" altLang="en-US"/>
              <a:t>多用来渲染：大理石、皮肤、树叶、蜡、牛奶。</a:t>
            </a:r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局部光照</a:t>
            </a:r>
            <a:r>
              <a:rPr lang="zh-CN" altLang="en-US"/>
              <a:t>：</a:t>
            </a:r>
            <a:r>
              <a:rPr lang="en-US" altLang="zh-CN"/>
              <a:t>shadow mapping</a:t>
            </a:r>
            <a:r>
              <a:rPr lang="zh-CN" altLang="en-US"/>
              <a:t>、</a:t>
            </a:r>
            <a:r>
              <a:rPr lang="en-US" altLang="zh-CN"/>
              <a:t>shadow volume</a:t>
            </a:r>
            <a:r>
              <a:rPr lang="zh-CN" altLang="en-US"/>
              <a:t>、</a:t>
            </a:r>
            <a:r>
              <a:rPr lang="en-US" altLang="zh-CN"/>
              <a:t>cascaded shadow mapping</a:t>
            </a:r>
            <a:endParaRPr lang="en-US" altLang="zh-CN"/>
          </a:p>
          <a:p>
            <a:r>
              <a:rPr lang="zh-CN" altLang="en-US"/>
              <a:t>全局光照</a:t>
            </a:r>
            <a:r>
              <a:rPr lang="zh-CN" altLang="en-US"/>
              <a:t>：</a:t>
            </a:r>
            <a:r>
              <a:rPr lang="en-US" altLang="zh-CN"/>
              <a:t>Enlighten</a:t>
            </a:r>
            <a:r>
              <a:rPr lang="zh-CN" altLang="en-US"/>
              <a:t>、</a:t>
            </a:r>
            <a:r>
              <a:rPr lang="en-US" altLang="zh-CN"/>
              <a:t>Light Mass</a:t>
            </a:r>
            <a:r>
              <a:rPr lang="zh-CN" altLang="en-US"/>
              <a:t>、辐射度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2.xml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3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jpeg"/><Relationship Id="rId1" Type="http://schemas.openxmlformats.org/officeDocument/2006/relationships/image" Target="../media/image26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4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5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7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1" Type="http://schemas.openxmlformats.org/officeDocument/2006/relationships/tags" Target="../tags/tag6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实时通用渲染技术鉴赏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0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042035"/>
            <a:ext cx="10058400" cy="50387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NdgHLC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7885" y="918845"/>
            <a:ext cx="7802880" cy="48768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02_image_01_front_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0" y="818515"/>
            <a:ext cx="9753600" cy="54864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937c1a94e5c068c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00" y="68707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8uHDzG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92960" y="572135"/>
            <a:ext cx="7686040" cy="576453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maxresdefaul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maxresdefault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7rb3O1aXgUUemC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86355" y="41910"/>
            <a:ext cx="6849110" cy="3411220"/>
          </a:xfrm>
          <a:prstGeom prst="rect">
            <a:avLst/>
          </a:prstGeom>
        </p:spPr>
      </p:pic>
      <p:pic>
        <p:nvPicPr>
          <p:cNvPr id="4" name="图片 3" descr="syg0RVFFQJocrJB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355" y="3453130"/>
            <a:ext cx="6837680" cy="34016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45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370" y="1304290"/>
            <a:ext cx="11737975" cy="40760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F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2465" y="659765"/>
            <a:ext cx="10250170" cy="57658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afc15d873b729804.jpg_e6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16835" y="673100"/>
            <a:ext cx="6477000" cy="2428875"/>
          </a:xfrm>
          <a:prstGeom prst="rect">
            <a:avLst/>
          </a:prstGeom>
        </p:spPr>
      </p:pic>
      <p:pic>
        <p:nvPicPr>
          <p:cNvPr id="5" name="图片 4" descr="5afc15d8b5b342253.jpg_e6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835" y="3559175"/>
            <a:ext cx="6477000" cy="24288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1617944-20190816201352838-7785622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6465" y="702945"/>
            <a:ext cx="7692390" cy="576961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1617944-20190816202055979-60467716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2805" y="40005"/>
            <a:ext cx="6352540" cy="3362325"/>
          </a:xfrm>
          <a:prstGeom prst="rect">
            <a:avLst/>
          </a:prstGeom>
        </p:spPr>
      </p:pic>
      <p:pic>
        <p:nvPicPr>
          <p:cNvPr id="9" name="图片 8" descr="1617944-20190816202121548-1879054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835" y="3420745"/>
            <a:ext cx="6383655" cy="337883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https://www.shadertoy.com/</a:t>
            </a:r>
            <a:endParaRPr lang="zh-CN" altLang="en-US" dirty="0"/>
          </a:p>
          <a:p>
            <a:r>
              <a:rPr lang="zh-CN" altLang="en-US" dirty="0"/>
              <a:t>http://glslsandbox.com/</a:t>
            </a:r>
            <a:endParaRPr lang="zh-CN" altLang="en-US" dirty="0"/>
          </a:p>
          <a:p>
            <a:r>
              <a:rPr lang="zh-CN" altLang="en-US" dirty="0"/>
              <a:t>https://codepen.io/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afc1619c72d45894.jpg_e6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7500" y="1198245"/>
            <a:ext cx="6477000" cy="2447925"/>
          </a:xfrm>
          <a:prstGeom prst="rect">
            <a:avLst/>
          </a:prstGeom>
        </p:spPr>
      </p:pic>
      <p:pic>
        <p:nvPicPr>
          <p:cNvPr id="5" name="图片 4" descr="5afc161bdb0393695.jpg_e6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4107180"/>
            <a:ext cx="6477000" cy="21717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afc1675e163d8086.png_e6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7040" y="0"/>
            <a:ext cx="6005195" cy="3382010"/>
          </a:xfrm>
          <a:prstGeom prst="rect">
            <a:avLst/>
          </a:prstGeom>
        </p:spPr>
      </p:pic>
      <p:pic>
        <p:nvPicPr>
          <p:cNvPr id="3" name="图片 2" descr="5afc167660ced2983.png_e6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175" y="3382010"/>
            <a:ext cx="6068060" cy="341820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afc1993b5c4d3353.png_e6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7500" y="1000125"/>
            <a:ext cx="6477000" cy="48577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5afc1a536d0935915.png_e6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15000" y="3129915"/>
            <a:ext cx="6477000" cy="3648075"/>
          </a:xfrm>
          <a:prstGeom prst="rect">
            <a:avLst/>
          </a:prstGeom>
        </p:spPr>
      </p:pic>
      <p:pic>
        <p:nvPicPr>
          <p:cNvPr id="4" name="图片 3" descr="5afc1a50d0c3b4300.png_e6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" y="160655"/>
            <a:ext cx="6477000" cy="36480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traditionalvspbr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0" y="1084580"/>
            <a:ext cx="9753600" cy="43891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Human Skin Materials on Substance Source 0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4000" y="430530"/>
            <a:ext cx="9144000" cy="59969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RayTracedGlobalIllumination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335" y="1465580"/>
            <a:ext cx="6014720" cy="4098925"/>
          </a:xfrm>
          <a:prstGeom prst="rect">
            <a:avLst/>
          </a:prstGeom>
        </p:spPr>
      </p:pic>
      <p:pic>
        <p:nvPicPr>
          <p:cNvPr id="6" name="图片 5" descr="RayTracedGlobalIllumination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5055" y="1483360"/>
            <a:ext cx="5917565" cy="40747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68.xml><?xml version="1.0" encoding="utf-8"?>
<p:tagLst xmlns:p="http://schemas.openxmlformats.org/presentationml/2006/main">
  <p:tag name="KSO_WM_UNIT_PLACING_PICTURE_USER_VIEWPORT" val="{&quot;height&quot;:9444,&quot;width&quot;:14400}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75.xml><?xml version="1.0" encoding="utf-8"?>
<p:tagLst xmlns:p="http://schemas.openxmlformats.org/presentationml/2006/main">
  <p:tag name="KSO_WM_UNIT_PRESET_TEXT" val="单击此处添加正文"/>
  <p:tag name="KSO_WM_UNIT_NOCLEAR" val="0"/>
  <p:tag name="KSO_WM_UNIT_SHOW_EDIT_AREA_INDICATION" val="1"/>
  <p:tag name="KSO_WM_UNIT_VALUE" val="689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5176_13*f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</Words>
  <Application>WPS 演示</Application>
  <PresentationFormat>宽屏</PresentationFormat>
  <Paragraphs>6</Paragraphs>
  <Slides>22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Office 主题​​</vt:lpstr>
      <vt:lpstr>实时通用渲染技术鉴赏</vt:lpstr>
      <vt:lpstr>单击此处添加标题</vt:lpstr>
      <vt:lpstr>单击此处添加标题</vt:lpstr>
      <vt:lpstr>PowerPoint 演示文稿</vt:lpstr>
      <vt:lpstr>单击此处添加标题</vt:lpstr>
      <vt:lpstr>单击此处添加标题</vt:lpstr>
      <vt:lpstr>PowerPoint 演示文稿</vt:lpstr>
      <vt:lpstr>PowerPoint 演示文稿</vt:lpstr>
      <vt:lpstr>Global ilumination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单击此处添加标题</vt:lpstr>
      <vt:lpstr>PowerPoint 演示文稿</vt:lpstr>
      <vt:lpstr>单击此处添加标题</vt:lpstr>
      <vt:lpstr>PowerPoint 演示文稿</vt:lpstr>
      <vt:lpstr>PowerPoint 演示文稿</vt:lpstr>
      <vt:lpstr>PowerPoint 演示文稿</vt:lpstr>
      <vt:lpstr>单击此处添加标题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悻然</cp:lastModifiedBy>
  <cp:revision>540</cp:revision>
  <dcterms:created xsi:type="dcterms:W3CDTF">2019-06-19T02:08:00Z</dcterms:created>
  <dcterms:modified xsi:type="dcterms:W3CDTF">2020-12-18T09:42:19Z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